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8" r:id="rId3"/>
    <p:sldId id="266" r:id="rId4"/>
    <p:sldId id="269" r:id="rId5"/>
    <p:sldId id="267" r:id="rId6"/>
    <p:sldId id="268" r:id="rId7"/>
    <p:sldId id="27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777" autoAdjust="0"/>
  </p:normalViewPr>
  <p:slideViewPr>
    <p:cSldViewPr snapToGrid="0">
      <p:cViewPr varScale="1">
        <p:scale>
          <a:sx n="70" d="100"/>
          <a:sy n="70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F95DB-0AE2-40B6-987C-2F213D8C87E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09C95-F08A-4222-86F0-3C49DFF5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9C95-F08A-4222-86F0-3C49DFF537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6690-4B09-4B4B-9203-A71C5B9688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9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351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1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58643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522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057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5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32413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A8517F-BFE3-45B9-A262-07F3C937F4D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5434AD-C1BE-433B-93A6-92C7E4371D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503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garretson@mlc.lib.ms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contact@msdiglib.org" TargetMode="External"/><Relationship Id="rId4" Type="http://schemas.openxmlformats.org/officeDocument/2006/relationships/hyperlink" Target="mailto:logden@mlc.lib.ms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Magnolia Flash 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3: </a:t>
            </a:r>
            <a:r>
              <a:rPr lang="en-US" b="0" dirty="0" smtClean="0"/>
              <a:t>Mississippi Digital Library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9232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Mississippi 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480" y="5741295"/>
            <a:ext cx="10178322" cy="8503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cooperative digital library program for the state. Its ultimate aim is to provide access to primary source materials covering a wide range of subject areas from Mississippi museums, archives, libraries, and historical societies.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526" y="1242854"/>
            <a:ext cx="10769722" cy="404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6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</a:t>
            </a:r>
            <a:r>
              <a:rPr lang="en-US" dirty="0" smtClean="0"/>
              <a:t>e </a:t>
            </a:r>
            <a:br>
              <a:rPr lang="en-US" dirty="0" smtClean="0"/>
            </a:br>
            <a:r>
              <a:rPr lang="en-US" dirty="0" smtClean="0"/>
              <a:t>Mississippi 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by USM in Hattiesburg. </a:t>
            </a:r>
          </a:p>
          <a:p>
            <a:r>
              <a:rPr lang="en-US" dirty="0" smtClean="0"/>
              <a:t>Board made up of advisors from partnering entities in Mississippi.</a:t>
            </a:r>
          </a:p>
          <a:p>
            <a:r>
              <a:rPr lang="en-US" dirty="0" smtClean="0"/>
              <a:t>Goal for researchers is to provide open access to digital collections in the state and to make them as findable and usable as possible.</a:t>
            </a:r>
          </a:p>
          <a:p>
            <a:r>
              <a:rPr lang="en-US" dirty="0" smtClean="0"/>
              <a:t>Goal for partners is to emphasize “collection building and discoverability.”</a:t>
            </a:r>
          </a:p>
          <a:p>
            <a:r>
              <a:rPr lang="en-US" dirty="0" smtClean="0"/>
              <a:t>There are 30 partnering institutions; 9 are public </a:t>
            </a:r>
            <a:r>
              <a:rPr lang="en-US" dirty="0" smtClean="0"/>
              <a:t>libraries.</a:t>
            </a:r>
          </a:p>
          <a:p>
            <a:r>
              <a:rPr lang="en-US" dirty="0" smtClean="0"/>
              <a:t>MLC is workin</a:t>
            </a:r>
            <a:r>
              <a:rPr lang="en-US" dirty="0" smtClean="0"/>
              <a:t>g to put 3300 historical photographs into the MDL.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73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included in the MDL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</a:p>
          <a:p>
            <a:r>
              <a:rPr lang="en-US" dirty="0" smtClean="0"/>
              <a:t>Articles</a:t>
            </a:r>
          </a:p>
          <a:p>
            <a:r>
              <a:rPr lang="en-US" dirty="0" smtClean="0"/>
              <a:t>Journals</a:t>
            </a:r>
          </a:p>
          <a:p>
            <a:r>
              <a:rPr lang="en-US" b="1" dirty="0" smtClean="0"/>
              <a:t>Images</a:t>
            </a:r>
          </a:p>
          <a:p>
            <a:r>
              <a:rPr lang="en-US" b="1" dirty="0" smtClean="0"/>
              <a:t>Audiovisual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MDL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48690" y="2199633"/>
            <a:ext cx="5103588" cy="632529"/>
          </a:xfrm>
        </p:spPr>
        <p:txBody>
          <a:bodyPr/>
          <a:lstStyle/>
          <a:p>
            <a:r>
              <a:rPr lang="en-US" dirty="0" smtClean="0"/>
              <a:t>For research, presentations, or educational purposes: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Materials are free to use</a:t>
            </a:r>
          </a:p>
          <a:p>
            <a:r>
              <a:rPr lang="en-US" dirty="0" smtClean="0"/>
              <a:t>Must give citations for what is used.</a:t>
            </a:r>
          </a:p>
          <a:p>
            <a:r>
              <a:rPr lang="en-US" dirty="0" smtClean="0"/>
              <a:t>If you’re unsure of how to cite materials, contact MDL, who will help you.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355080" y="2199633"/>
            <a:ext cx="5079384" cy="632529"/>
          </a:xfrm>
        </p:spPr>
        <p:txBody>
          <a:bodyPr/>
          <a:lstStyle/>
          <a:p>
            <a:r>
              <a:rPr lang="en-US" dirty="0" smtClean="0"/>
              <a:t>For commercial use or publications: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partnering institution must consent to your use of its materials.</a:t>
            </a:r>
          </a:p>
          <a:p>
            <a:r>
              <a:rPr lang="en-US" dirty="0" smtClean="0"/>
              <a:t>To get this consent, contact MDL, and they will connect you with the partner.</a:t>
            </a:r>
          </a:p>
          <a:p>
            <a:r>
              <a:rPr lang="en-US" dirty="0" smtClean="0"/>
              <a:t>Partners establish copyright for their materials. If you’re unsure if a material is copyrighted, contact MDL.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6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1558252"/>
            <a:ext cx="4800600" cy="632529"/>
          </a:xfrm>
        </p:spPr>
        <p:txBody>
          <a:bodyPr/>
          <a:lstStyle/>
          <a:p>
            <a:r>
              <a:rPr lang="en-US" dirty="0" smtClean="0"/>
              <a:t>Basic Search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320290"/>
            <a:ext cx="4800600" cy="35852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Once you enter in your search terms, you can further refine your results on the right-hand side of your screen, by:</a:t>
            </a:r>
          </a:p>
          <a:p>
            <a:pPr lvl="1"/>
            <a:r>
              <a:rPr lang="en-US" dirty="0"/>
              <a:t>Contributing Institution</a:t>
            </a:r>
          </a:p>
          <a:p>
            <a:pPr lvl="1"/>
            <a:r>
              <a:rPr lang="en-US" dirty="0"/>
              <a:t>Collection</a:t>
            </a:r>
          </a:p>
          <a:p>
            <a:pPr lvl="1"/>
            <a:r>
              <a:rPr lang="en-US" dirty="0"/>
              <a:t>Format</a:t>
            </a:r>
          </a:p>
          <a:p>
            <a:pPr lvl="1"/>
            <a:r>
              <a:rPr lang="en-US" dirty="0"/>
              <a:t>Creation Date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suggested new searches from the results list.</a:t>
            </a:r>
          </a:p>
          <a:p>
            <a:pPr lvl="1"/>
            <a:r>
              <a:rPr lang="en-US" dirty="0" smtClean="0"/>
              <a:t>Author/Creator of your current item</a:t>
            </a:r>
          </a:p>
          <a:p>
            <a:pPr lvl="1"/>
            <a:r>
              <a:rPr lang="en-US" dirty="0" smtClean="0"/>
              <a:t>Same subject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1558251"/>
            <a:ext cx="4800600" cy="632529"/>
          </a:xfrm>
        </p:spPr>
        <p:txBody>
          <a:bodyPr/>
          <a:lstStyle/>
          <a:p>
            <a:r>
              <a:rPr lang="en-US" dirty="0" smtClean="0"/>
              <a:t>Advanced </a:t>
            </a:r>
            <a:r>
              <a:rPr lang="en-US" dirty="0" err="1" smtClean="0"/>
              <a:t>SeaRch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320290"/>
            <a:ext cx="4800600" cy="3406140"/>
          </a:xfrm>
        </p:spPr>
        <p:txBody>
          <a:bodyPr/>
          <a:lstStyle/>
          <a:p>
            <a:r>
              <a:rPr lang="en-US" dirty="0" smtClean="0"/>
              <a:t>You have the limiting options all on one screen.</a:t>
            </a:r>
          </a:p>
          <a:p>
            <a:r>
              <a:rPr lang="en-US" dirty="0" smtClean="0"/>
              <a:t>You can search in two fields.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2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once you’ve selected a record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Download image</a:t>
            </a:r>
          </a:p>
          <a:p>
            <a:pPr lvl="1"/>
            <a:r>
              <a:rPr lang="en-US" dirty="0" smtClean="0"/>
              <a:t>Printing</a:t>
            </a:r>
          </a:p>
          <a:p>
            <a:r>
              <a:rPr lang="en-US" dirty="0" smtClean="0"/>
              <a:t>Text</a:t>
            </a:r>
          </a:p>
          <a:p>
            <a:pPr lvl="1"/>
            <a:r>
              <a:rPr lang="en-US" dirty="0"/>
              <a:t>Text/text search</a:t>
            </a:r>
          </a:p>
          <a:p>
            <a:pPr lvl="1"/>
            <a:r>
              <a:rPr lang="en-US" dirty="0" smtClean="0"/>
              <a:t>Different views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Metadata </a:t>
            </a:r>
          </a:p>
          <a:p>
            <a:r>
              <a:rPr lang="en-US" dirty="0" smtClean="0"/>
              <a:t>Further information about the collection</a:t>
            </a:r>
          </a:p>
          <a:p>
            <a:pPr lvl="1"/>
            <a:r>
              <a:rPr lang="en-US" dirty="0" smtClean="0"/>
              <a:t>Landing page</a:t>
            </a:r>
          </a:p>
          <a:p>
            <a:pPr lvl="1"/>
            <a:r>
              <a:rPr lang="en-US" dirty="0" smtClean="0"/>
              <a:t>Recent additions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9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Joy Garretson</a:t>
            </a:r>
          </a:p>
          <a:p>
            <a:pPr>
              <a:buNone/>
            </a:pPr>
            <a:r>
              <a:rPr lang="en-US" dirty="0"/>
              <a:t>Library Development Director</a:t>
            </a:r>
          </a:p>
          <a:p>
            <a:pPr>
              <a:buNone/>
            </a:pPr>
            <a:r>
              <a:rPr lang="en-US" dirty="0"/>
              <a:t>Mississippi Library Commission</a:t>
            </a:r>
          </a:p>
          <a:p>
            <a:pPr>
              <a:buNone/>
            </a:pPr>
            <a:r>
              <a:rPr lang="en-US" dirty="0"/>
              <a:t>601-432-4498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jgarretson@mlc.lib.ms.us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Lucinda Ogden</a:t>
            </a:r>
          </a:p>
          <a:p>
            <a:pPr>
              <a:buNone/>
            </a:pPr>
            <a:r>
              <a:rPr lang="en-US" dirty="0" smtClean="0"/>
              <a:t>Continuing Education Coordinator</a:t>
            </a:r>
          </a:p>
          <a:p>
            <a:pPr>
              <a:buNone/>
            </a:pPr>
            <a:r>
              <a:rPr lang="en-US" dirty="0" smtClean="0"/>
              <a:t>Mississippi Library Commission</a:t>
            </a:r>
          </a:p>
          <a:p>
            <a:pPr>
              <a:buNone/>
            </a:pPr>
            <a:r>
              <a:rPr lang="en-US" dirty="0" smtClean="0"/>
              <a:t>601-432-4057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logden@mlc.lib.ms.us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dirty="0" smtClean="0"/>
              <a:t>Mississippi Digital Library Staff:</a:t>
            </a:r>
          </a:p>
          <a:p>
            <a:pPr marL="0" indent="0">
              <a:buNone/>
            </a:pPr>
            <a:r>
              <a:rPr lang="en-US" sz="1700" dirty="0" smtClean="0">
                <a:hlinkClick r:id="rId5"/>
              </a:rPr>
              <a:t>contact@msdiglib.org</a:t>
            </a:r>
            <a:r>
              <a:rPr lang="en-US" sz="1700" dirty="0" smtClean="0"/>
              <a:t> 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601-266 -6864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8411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223</TotalTime>
  <Words>365</Words>
  <Application>Microsoft Office PowerPoint</Application>
  <PresentationFormat>Widescreen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Magnolia Flash Sessions</vt:lpstr>
      <vt:lpstr>Mississippi digital library</vt:lpstr>
      <vt:lpstr>About the  Mississippi digital library</vt:lpstr>
      <vt:lpstr>Materials included in the MDL</vt:lpstr>
      <vt:lpstr>Use of the MDL</vt:lpstr>
      <vt:lpstr>Searching</vt:lpstr>
      <vt:lpstr>Options once you’ve selected a record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Magnolia Flash Sessions</dc:title>
  <dc:creator>Joy Garretson</dc:creator>
  <cp:lastModifiedBy>Joy Garretson</cp:lastModifiedBy>
  <cp:revision>8</cp:revision>
  <dcterms:created xsi:type="dcterms:W3CDTF">2016-09-26T21:16:11Z</dcterms:created>
  <dcterms:modified xsi:type="dcterms:W3CDTF">2016-09-29T18:55:01Z</dcterms:modified>
</cp:coreProperties>
</file>